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AB1C48-4484-E26E-A48B-3AC0F37EF8EB}" v="1" dt="2018-10-17T23:44:55.980"/>
    <p1510:client id="{66EA6CCF-7F40-F1D2-D7AF-7B78AC3B793B}" v="1" dt="2018-10-17T23:45:08.913"/>
    <p1510:client id="{C878C0D1-62F6-FCE4-8663-C2142749FB07}" v="137" dt="2018-10-18T00:00:43.1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duotone>
              <a:schemeClr val="bg2">
                <a:shade val="69000"/>
                <a:hueMod val="91000"/>
                <a:satMod val="164000"/>
                <a:lumMod val="74000"/>
              </a:schemeClr>
              <a:schemeClr val="bg2">
                <a:hueMod val="124000"/>
                <a:satMod val="140000"/>
                <a:lumMod val="142000"/>
              </a:schemeClr>
            </a:duotone>
            <a:extLst/>
          </a:blip>
          <a:srcRect/>
          <a:stretch>
            <a:fillRect/>
          </a:stretch>
        </a:blipFill>
        <a:effectLst/>
      </p:bgPr>
    </p:bg>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dirty="0"/>
              <a:t>Click to edit Master title style</a:t>
            </a:r>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846CE7D5-CF57-46EF-B807-FDD0502418D4}" type="datetimeFigureOut">
              <a:rPr lang="en-US" smtClean="0"/>
              <a:t>10/19/2018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703433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bg>
      <p:bgPr>
        <a:blipFill dpi="0" rotWithShape="1">
          <a:blip r:embed="rId2">
            <a:duotone>
              <a:schemeClr val="bg2">
                <a:shade val="69000"/>
                <a:hueMod val="91000"/>
                <a:satMod val="164000"/>
                <a:lumMod val="74000"/>
              </a:schemeClr>
              <a:schemeClr val="bg2">
                <a:hueMod val="124000"/>
                <a:satMod val="140000"/>
                <a:lumMod val="142000"/>
              </a:schemeClr>
            </a:duotone>
            <a:extLst/>
          </a:blip>
          <a:srcRect/>
          <a:stretch>
            <a:fillRect/>
          </a:stretch>
        </a:blipFill>
        <a:effectLst/>
      </p:bgPr>
    </p:bg>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10/19/2018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66499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bg>
      <p:bgPr>
        <a:blipFill dpi="0" rotWithShape="1">
          <a:blip r:embed="rId2">
            <a:duotone>
              <a:schemeClr val="bg2">
                <a:shade val="69000"/>
                <a:hueMod val="91000"/>
                <a:satMod val="164000"/>
                <a:lumMod val="74000"/>
              </a:schemeClr>
              <a:schemeClr val="bg2">
                <a:hueMod val="124000"/>
                <a:satMod val="140000"/>
                <a:lumMod val="142000"/>
              </a:schemeClr>
            </a:duotone>
            <a:extLst/>
          </a:blip>
          <a:srcRect/>
          <a:stretch>
            <a:fillRect/>
          </a:stretch>
        </a:blipFill>
        <a:effectLst/>
      </p:bgPr>
    </p:bg>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dirty="0"/>
              <a:t>Click to edit Master title style</a:t>
            </a:r>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26714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bg>
      <p:bgPr>
        <a:blipFill dpi="0" rotWithShape="1">
          <a:blip r:embed="rId2">
            <a:duotone>
              <a:schemeClr val="bg2">
                <a:shade val="69000"/>
                <a:hueMod val="91000"/>
                <a:satMod val="164000"/>
                <a:lumMod val="74000"/>
              </a:schemeClr>
              <a:schemeClr val="bg2">
                <a:hueMod val="124000"/>
                <a:satMod val="140000"/>
                <a:lumMod val="142000"/>
              </a:schemeClr>
            </a:duotone>
            <a:extLst/>
          </a:blip>
          <a:srcRect/>
          <a:stretch>
            <a:fillRect/>
          </a:stretch>
        </a:blipFill>
        <a:effectLst/>
      </p:bgPr>
    </p:bg>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dirty="0"/>
              <a:t>Click to edit Master title style</a:t>
            </a:r>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07495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bg>
      <p:bgPr>
        <a:blipFill dpi="0" rotWithShape="1">
          <a:blip r:embed="rId2">
            <a:duotone>
              <a:schemeClr val="bg2">
                <a:shade val="69000"/>
                <a:hueMod val="91000"/>
                <a:satMod val="164000"/>
                <a:lumMod val="74000"/>
              </a:schemeClr>
              <a:schemeClr val="bg2">
                <a:hueMod val="124000"/>
                <a:satMod val="140000"/>
                <a:lumMod val="142000"/>
              </a:schemeClr>
            </a:duotone>
            <a:extLst/>
          </a:blip>
          <a:srcRect/>
          <a:stretch>
            <a:fillRect/>
          </a:stretch>
        </a:blipFill>
        <a:effectLst/>
      </p:bgPr>
    </p:bg>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066578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bg>
      <p:bgPr>
        <a:blipFill dpi="0" rotWithShape="1">
          <a:blip r:embed="rId2">
            <a:duotone>
              <a:schemeClr val="bg2">
                <a:shade val="69000"/>
                <a:hueMod val="91000"/>
                <a:satMod val="164000"/>
                <a:lumMod val="74000"/>
              </a:schemeClr>
              <a:schemeClr val="bg2">
                <a:hueMod val="124000"/>
                <a:satMod val="140000"/>
                <a:lumMod val="142000"/>
              </a:schemeClr>
            </a:duotone>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dirty="0"/>
              <a:t>Click to edit Master title style</a:t>
            </a:r>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46CE7D5-CF57-46EF-B807-FDD0502418D4}" type="datetimeFigureOut">
              <a:rPr lang="en-US" smtClean="0"/>
              <a:t>10/19/2018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70391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bg>
      <p:bgPr>
        <a:blipFill dpi="0" rotWithShape="1">
          <a:blip r:embed="rId2">
            <a:duotone>
              <a:schemeClr val="bg2">
                <a:shade val="69000"/>
                <a:hueMod val="91000"/>
                <a:satMod val="164000"/>
                <a:lumMod val="74000"/>
              </a:schemeClr>
              <a:schemeClr val="bg2">
                <a:hueMod val="124000"/>
                <a:satMod val="140000"/>
                <a:lumMod val="142000"/>
              </a:schemeClr>
            </a:duotone>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dirty="0"/>
              <a:t>Click to edit Master title style</a:t>
            </a:r>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46CE7D5-CF57-46EF-B807-FDD0502418D4}" type="datetimeFigureOut">
              <a:rPr lang="en-US" smtClean="0"/>
              <a:t>10/19/2018</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549354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duotone>
              <a:schemeClr val="bg2">
                <a:shade val="69000"/>
                <a:hueMod val="91000"/>
                <a:satMod val="164000"/>
                <a:lumMod val="74000"/>
              </a:schemeClr>
              <a:schemeClr val="bg2">
                <a:hueMod val="124000"/>
                <a:satMod val="140000"/>
                <a:lumMod val="142000"/>
              </a:schemeClr>
            </a:duotone>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dirty="0"/>
              <a:t>Click to edit Master title style</a:t>
            </a:r>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10695439" y="6391838"/>
            <a:ext cx="990599" cy="304799"/>
          </a:xfrm>
        </p:spPr>
        <p:txBody>
          <a:bodyPr/>
          <a:lstStyle/>
          <a:p>
            <a:fld id="{846CE7D5-CF57-46EF-B807-FDD0502418D4}"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49090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duotone>
              <a:schemeClr val="bg2">
                <a:shade val="69000"/>
                <a:hueMod val="91000"/>
                <a:satMod val="164000"/>
                <a:lumMod val="74000"/>
              </a:schemeClr>
              <a:schemeClr val="bg2">
                <a:hueMod val="124000"/>
                <a:satMod val="140000"/>
                <a:lumMod val="142000"/>
              </a:schemeClr>
            </a:duotone>
            <a:extLst/>
          </a:blip>
          <a:srcRect/>
          <a:stretch>
            <a:fillRect/>
          </a:stretch>
        </a:blipFill>
        <a:effectLst/>
      </p:bgPr>
    </p:bg>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dirty="0"/>
              <a:t>Click to edit Master title style</a:t>
            </a:r>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10653104" y="6391838"/>
            <a:ext cx="992135" cy="304799"/>
          </a:xfrm>
        </p:spPr>
        <p:txBody>
          <a:bodyPr/>
          <a:lstStyle/>
          <a:p>
            <a:fld id="{846CE7D5-CF57-46EF-B807-FDD0502418D4}"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48524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duotone>
              <a:schemeClr val="bg2">
                <a:shade val="69000"/>
                <a:hueMod val="91000"/>
                <a:satMod val="164000"/>
                <a:lumMod val="74000"/>
              </a:schemeClr>
              <a:schemeClr val="bg2">
                <a:hueMod val="124000"/>
                <a:satMod val="140000"/>
                <a:lumMod val="142000"/>
              </a:schemeClr>
            </a:duotone>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1154954" y="2603500"/>
            <a:ext cx="8825659" cy="34163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346432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duotone>
              <a:schemeClr val="bg2">
                <a:shade val="69000"/>
                <a:hueMod val="91000"/>
                <a:satMod val="164000"/>
                <a:lumMod val="74000"/>
              </a:schemeClr>
              <a:schemeClr val="bg2">
                <a:hueMod val="124000"/>
                <a:satMod val="140000"/>
                <a:lumMod val="142000"/>
              </a:schemeClr>
            </a:duotone>
            <a:extLst/>
          </a:blip>
          <a:srcRect/>
          <a:stretch>
            <a:fillRect/>
          </a:stretch>
        </a:blipFill>
        <a:effectLst/>
      </p:bgPr>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8071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duotone>
              <a:schemeClr val="bg2">
                <a:shade val="69000"/>
                <a:hueMod val="91000"/>
                <a:satMod val="164000"/>
                <a:lumMod val="74000"/>
              </a:schemeClr>
              <a:schemeClr val="bg2">
                <a:hueMod val="124000"/>
                <a:satMod val="140000"/>
                <a:lumMod val="142000"/>
              </a:schemeClr>
            </a:duotone>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10/19/2018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00334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duotone>
              <a:schemeClr val="bg2">
                <a:shade val="69000"/>
                <a:hueMod val="91000"/>
                <a:satMod val="164000"/>
                <a:lumMod val="74000"/>
              </a:schemeClr>
              <a:schemeClr val="bg2">
                <a:hueMod val="124000"/>
                <a:satMod val="140000"/>
                <a:lumMod val="142000"/>
              </a:schemeClr>
            </a:duotone>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10/19/2018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42162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duotone>
              <a:schemeClr val="bg2">
                <a:shade val="69000"/>
                <a:hueMod val="91000"/>
                <a:satMod val="164000"/>
                <a:lumMod val="74000"/>
              </a:schemeClr>
              <a:schemeClr val="bg2">
                <a:hueMod val="124000"/>
                <a:satMod val="140000"/>
                <a:lumMod val="142000"/>
              </a:schemeClr>
            </a:duotone>
            <a:extLst/>
          </a:blip>
          <a:srcRect/>
          <a:stretch>
            <a:fillRect/>
          </a:stretch>
        </a:blip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dirty="0"/>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10/19/2018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04154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duotone>
              <a:schemeClr val="bg2">
                <a:shade val="69000"/>
                <a:hueMod val="91000"/>
                <a:satMod val="164000"/>
                <a:lumMod val="74000"/>
              </a:schemeClr>
              <a:schemeClr val="bg2">
                <a:hueMod val="124000"/>
                <a:satMod val="140000"/>
                <a:lumMod val="142000"/>
              </a:schemeClr>
            </a:duotone>
            <a:extLst/>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10/19/2018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812838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duotone>
              <a:schemeClr val="bg2">
                <a:shade val="69000"/>
                <a:hueMod val="91000"/>
                <a:satMod val="164000"/>
                <a:lumMod val="74000"/>
              </a:schemeClr>
              <a:schemeClr val="bg2">
                <a:hueMod val="124000"/>
                <a:satMod val="140000"/>
                <a:lumMod val="142000"/>
              </a:schemeClr>
            </a:duotone>
            <a:extLst/>
          </a:blip>
          <a:srcRect/>
          <a:stretch>
            <a:fillRect/>
          </a:stretch>
        </a:blipFill>
        <a:effectLst/>
      </p:bgPr>
    </p:bg>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dirty="0"/>
              <a:t>Click to edit Master title style</a:t>
            </a:r>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10/19/2018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57226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duotone>
              <a:schemeClr val="bg2">
                <a:shade val="69000"/>
                <a:hueMod val="91000"/>
                <a:satMod val="164000"/>
                <a:lumMod val="74000"/>
              </a:schemeClr>
              <a:schemeClr val="bg2">
                <a:hueMod val="124000"/>
                <a:satMod val="140000"/>
                <a:lumMod val="142000"/>
              </a:schemeClr>
            </a:duotone>
            <a:extLst/>
          </a:blip>
          <a:srcRect/>
          <a:stretch>
            <a:fillRect/>
          </a:stretch>
        </a:blipFill>
        <a:effectLst/>
      </p:bgPr>
    </p:bg>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dirty="0"/>
              <a:t>Click to edit Master title style</a:t>
            </a:r>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10/19/2018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005806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duotone>
              <a:schemeClr val="bg2">
                <a:shade val="69000"/>
                <a:hueMod val="91000"/>
                <a:satMod val="164000"/>
                <a:lumMod val="74000"/>
              </a:schemeClr>
              <a:schemeClr val="bg2">
                <a:hueMod val="124000"/>
                <a:satMod val="140000"/>
                <a:lumMod val="142000"/>
              </a:schemeClr>
            </a:duotone>
            <a:extLst/>
          </a:blip>
          <a:srcRect/>
          <a:stretch>
            <a:fillRect/>
          </a:stretch>
        </a:blipFill>
        <a:effectLst/>
      </p:bgPr>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46CE7D5-CF57-46EF-B807-FDD0502418D4}" type="datetimeFigureOut">
              <a:rPr lang="en-US" smtClean="0"/>
              <a:t>10/19/2018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125673219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F1ECA4FE-7D2F-4576-B767-3A5F5ABFE9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9" name="Rectangle 8">
              <a:extLst>
                <a:ext uri="{FF2B5EF4-FFF2-40B4-BE49-F238E27FC236}">
                  <a16:creationId xmlns:a16="http://schemas.microsoft.com/office/drawing/2014/main" id="{5969441E-5462-4859-86CD-1737FDE360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a:extLst>
                <a:ext uri="{FF2B5EF4-FFF2-40B4-BE49-F238E27FC236}">
                  <a16:creationId xmlns:a16="http://schemas.microsoft.com/office/drawing/2014/main" id="{596BD4B5-6833-40CC-96FE-EDC67563426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p:cNvSpPr>
            <a:spLocks noGrp="1"/>
          </p:cNvSpPr>
          <p:nvPr>
            <p:ph type="ctrTitle"/>
          </p:nvPr>
        </p:nvSpPr>
        <p:spPr>
          <a:xfrm>
            <a:off x="1683171" y="1169773"/>
            <a:ext cx="8825658" cy="2190223"/>
          </a:xfrm>
        </p:spPr>
        <p:txBody>
          <a:bodyPr anchor="b">
            <a:normAutofit/>
          </a:bodyPr>
          <a:lstStyle/>
          <a:p>
            <a:pPr algn="ctr"/>
            <a:r>
              <a:rPr lang="en-US" dirty="0">
                <a:solidFill>
                  <a:schemeClr val="tx1"/>
                </a:solidFill>
                <a:cs typeface="Calibri Light"/>
              </a:rPr>
              <a:t>A Series of Unfortunate Events: The Wide Window</a:t>
            </a:r>
            <a:endParaRPr lang="en-US" dirty="0">
              <a:solidFill>
                <a:schemeClr val="tx1"/>
              </a:solidFill>
            </a:endParaRPr>
          </a:p>
        </p:txBody>
      </p:sp>
      <p:sp>
        <p:nvSpPr>
          <p:cNvPr id="3" name="Subtitle 2"/>
          <p:cNvSpPr>
            <a:spLocks noGrp="1"/>
          </p:cNvSpPr>
          <p:nvPr>
            <p:ph type="subTitle" idx="1"/>
          </p:nvPr>
        </p:nvSpPr>
        <p:spPr>
          <a:xfrm>
            <a:off x="1980054" y="3927287"/>
            <a:ext cx="8825658" cy="1758640"/>
          </a:xfrm>
        </p:spPr>
        <p:txBody>
          <a:bodyPr vert="horz" lIns="91440" tIns="45720" rIns="91440" bIns="45720" rtlCol="0">
            <a:normAutofit lnSpcReduction="10000"/>
          </a:bodyPr>
          <a:lstStyle/>
          <a:p>
            <a:pPr algn="ctr">
              <a:lnSpc>
                <a:spcPct val="90000"/>
              </a:lnSpc>
            </a:pPr>
            <a:r>
              <a:rPr lang="en-US" sz="2400" dirty="0">
                <a:cs typeface="Calibri"/>
              </a:rPr>
              <a:t>Class: Language Arts        </a:t>
            </a:r>
            <a:endParaRPr lang="en-US" sz="2400" dirty="0" err="1">
              <a:cs typeface="Calibri"/>
            </a:endParaRPr>
          </a:p>
          <a:p>
            <a:pPr algn="ctr">
              <a:lnSpc>
                <a:spcPct val="90000"/>
              </a:lnSpc>
            </a:pPr>
            <a:r>
              <a:rPr lang="en-US" sz="2400" dirty="0">
                <a:cs typeface="Calibri"/>
              </a:rPr>
              <a:t>Teacher: Mr. Williams        </a:t>
            </a:r>
          </a:p>
          <a:p>
            <a:pPr algn="ctr">
              <a:lnSpc>
                <a:spcPct val="90000"/>
              </a:lnSpc>
            </a:pPr>
            <a:r>
              <a:rPr lang="en-US" sz="2400" dirty="0">
                <a:cs typeface="Calibri"/>
              </a:rPr>
              <a:t>Name: Ashley Eastham       </a:t>
            </a:r>
          </a:p>
          <a:p>
            <a:pPr algn="ctr">
              <a:lnSpc>
                <a:spcPct val="90000"/>
              </a:lnSpc>
            </a:pPr>
            <a:r>
              <a:rPr lang="en-US" sz="2400" dirty="0"/>
              <a:t>Date: 10-15-18</a:t>
            </a:r>
            <a:r>
              <a:rPr lang="en-US" sz="2800" dirty="0"/>
              <a:t>                     </a:t>
            </a:r>
            <a:endParaRPr lang="en-US" sz="2900" dirty="0"/>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F88E61-B7ED-4A22-9323-C78BCA7B1323}"/>
              </a:ext>
            </a:extLst>
          </p:cNvPr>
          <p:cNvSpPr txBox="1"/>
          <p:nvPr/>
        </p:nvSpPr>
        <p:spPr>
          <a:xfrm>
            <a:off x="241464" y="721425"/>
            <a:ext cx="11303329" cy="5847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solidFill>
                  <a:schemeClr val="bg1"/>
                </a:solidFill>
              </a:rPr>
              <a:t>Page Numbers of Dictionary of Knowledge</a:t>
            </a:r>
          </a:p>
        </p:txBody>
      </p:sp>
      <p:sp>
        <p:nvSpPr>
          <p:cNvPr id="5" name="TextBox 4">
            <a:extLst>
              <a:ext uri="{FF2B5EF4-FFF2-40B4-BE49-F238E27FC236}">
                <a16:creationId xmlns:a16="http://schemas.microsoft.com/office/drawing/2014/main" id="{75365D53-C26C-4E84-BA36-278F20C1749D}"/>
              </a:ext>
            </a:extLst>
          </p:cNvPr>
          <p:cNvSpPr txBox="1"/>
          <p:nvPr/>
        </p:nvSpPr>
        <p:spPr>
          <a:xfrm>
            <a:off x="587828" y="1305296"/>
            <a:ext cx="2743200" cy="590931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Sinking- </a:t>
            </a:r>
            <a:r>
              <a:rPr lang="en-US" dirty="0" err="1">
                <a:solidFill>
                  <a:schemeClr val="bg1"/>
                </a:solidFill>
              </a:rPr>
              <a:t>pg</a:t>
            </a:r>
            <a:r>
              <a:rPr lang="en-US" dirty="0">
                <a:solidFill>
                  <a:schemeClr val="bg1"/>
                </a:solidFill>
              </a:rPr>
              <a:t> 64</a:t>
            </a:r>
          </a:p>
          <a:p>
            <a:pPr algn="ctr"/>
            <a:endParaRPr lang="en-US" dirty="0">
              <a:solidFill>
                <a:schemeClr val="bg1"/>
              </a:solidFill>
            </a:endParaRPr>
          </a:p>
          <a:p>
            <a:pPr algn="ctr"/>
            <a:r>
              <a:rPr lang="en-US" dirty="0">
                <a:solidFill>
                  <a:schemeClr val="bg1"/>
                </a:solidFill>
              </a:rPr>
              <a:t>Fiercely- </a:t>
            </a:r>
            <a:r>
              <a:rPr lang="en-US" dirty="0" err="1">
                <a:solidFill>
                  <a:schemeClr val="bg1"/>
                </a:solidFill>
              </a:rPr>
              <a:t>pg</a:t>
            </a:r>
            <a:r>
              <a:rPr lang="en-US" dirty="0">
                <a:solidFill>
                  <a:schemeClr val="bg1"/>
                </a:solidFill>
              </a:rPr>
              <a:t> 57</a:t>
            </a:r>
          </a:p>
          <a:p>
            <a:pPr algn="ctr"/>
            <a:endParaRPr lang="en-US" dirty="0">
              <a:solidFill>
                <a:schemeClr val="bg1"/>
              </a:solidFill>
            </a:endParaRPr>
          </a:p>
          <a:p>
            <a:pPr algn="ctr"/>
            <a:r>
              <a:rPr lang="en-US" dirty="0">
                <a:solidFill>
                  <a:schemeClr val="bg1"/>
                </a:solidFill>
              </a:rPr>
              <a:t>Stolen- </a:t>
            </a:r>
            <a:r>
              <a:rPr lang="en-US" dirty="0" err="1">
                <a:solidFill>
                  <a:schemeClr val="bg1"/>
                </a:solidFill>
              </a:rPr>
              <a:t>pg</a:t>
            </a:r>
            <a:r>
              <a:rPr lang="en-US" dirty="0">
                <a:solidFill>
                  <a:schemeClr val="bg1"/>
                </a:solidFill>
              </a:rPr>
              <a:t> 54</a:t>
            </a:r>
          </a:p>
          <a:p>
            <a:pPr algn="ctr"/>
            <a:endParaRPr lang="en-US" dirty="0">
              <a:solidFill>
                <a:schemeClr val="bg1"/>
              </a:solidFill>
            </a:endParaRPr>
          </a:p>
          <a:p>
            <a:pPr algn="ctr"/>
            <a:r>
              <a:rPr lang="en-US" dirty="0">
                <a:solidFill>
                  <a:schemeClr val="bg1"/>
                </a:solidFill>
              </a:rPr>
              <a:t>Jumped- </a:t>
            </a:r>
            <a:r>
              <a:rPr lang="en-US" dirty="0" err="1">
                <a:solidFill>
                  <a:schemeClr val="bg1"/>
                </a:solidFill>
              </a:rPr>
              <a:t>pg</a:t>
            </a:r>
            <a:r>
              <a:rPr lang="en-US" dirty="0">
                <a:solidFill>
                  <a:schemeClr val="bg1"/>
                </a:solidFill>
              </a:rPr>
              <a:t> 52</a:t>
            </a:r>
          </a:p>
          <a:p>
            <a:pPr algn="ctr"/>
            <a:endParaRPr lang="en-US" dirty="0">
              <a:solidFill>
                <a:schemeClr val="bg1"/>
              </a:solidFill>
            </a:endParaRPr>
          </a:p>
          <a:p>
            <a:pPr algn="ctr"/>
            <a:r>
              <a:rPr lang="en-US" dirty="0">
                <a:solidFill>
                  <a:schemeClr val="bg1"/>
                </a:solidFill>
              </a:rPr>
              <a:t>Hastily- </a:t>
            </a:r>
            <a:r>
              <a:rPr lang="en-US" dirty="0" err="1">
                <a:solidFill>
                  <a:schemeClr val="bg1"/>
                </a:solidFill>
              </a:rPr>
              <a:t>pg</a:t>
            </a:r>
            <a:r>
              <a:rPr lang="en-US" dirty="0">
                <a:solidFill>
                  <a:schemeClr val="bg1"/>
                </a:solidFill>
              </a:rPr>
              <a:t> 45</a:t>
            </a:r>
          </a:p>
          <a:p>
            <a:pPr algn="ctr"/>
            <a:endParaRPr lang="en-US" dirty="0">
              <a:solidFill>
                <a:schemeClr val="bg1"/>
              </a:solidFill>
            </a:endParaRPr>
          </a:p>
          <a:p>
            <a:pPr algn="ctr"/>
            <a:r>
              <a:rPr lang="en-US" dirty="0">
                <a:solidFill>
                  <a:schemeClr val="bg1"/>
                </a:solidFill>
              </a:rPr>
              <a:t>Glowing- </a:t>
            </a:r>
            <a:r>
              <a:rPr lang="en-US" dirty="0" err="1">
                <a:solidFill>
                  <a:schemeClr val="bg1"/>
                </a:solidFill>
              </a:rPr>
              <a:t>pg</a:t>
            </a:r>
            <a:r>
              <a:rPr lang="en-US" dirty="0">
                <a:solidFill>
                  <a:schemeClr val="bg1"/>
                </a:solidFill>
              </a:rPr>
              <a:t> 40</a:t>
            </a:r>
          </a:p>
          <a:p>
            <a:pPr algn="ctr"/>
            <a:endParaRPr lang="en-US" dirty="0">
              <a:solidFill>
                <a:schemeClr val="bg1"/>
              </a:solidFill>
            </a:endParaRPr>
          </a:p>
          <a:p>
            <a:pPr algn="ctr"/>
            <a:r>
              <a:rPr lang="en-US" dirty="0">
                <a:solidFill>
                  <a:schemeClr val="bg1"/>
                </a:solidFill>
              </a:rPr>
              <a:t>Removed- </a:t>
            </a:r>
            <a:r>
              <a:rPr lang="en-US" dirty="0" err="1">
                <a:solidFill>
                  <a:schemeClr val="bg1"/>
                </a:solidFill>
              </a:rPr>
              <a:t>pg</a:t>
            </a:r>
            <a:r>
              <a:rPr lang="en-US" dirty="0">
                <a:solidFill>
                  <a:schemeClr val="bg1"/>
                </a:solidFill>
              </a:rPr>
              <a:t> 36</a:t>
            </a:r>
          </a:p>
          <a:p>
            <a:pPr algn="ctr"/>
            <a:endParaRPr lang="en-US" dirty="0">
              <a:solidFill>
                <a:schemeClr val="bg1"/>
              </a:solidFill>
            </a:endParaRPr>
          </a:p>
          <a:p>
            <a:pPr algn="ctr"/>
            <a:r>
              <a:rPr lang="en-US" dirty="0">
                <a:solidFill>
                  <a:schemeClr val="bg1"/>
                </a:solidFill>
              </a:rPr>
              <a:t>Concentrated- </a:t>
            </a:r>
            <a:r>
              <a:rPr lang="en-US" dirty="0" err="1">
                <a:solidFill>
                  <a:schemeClr val="bg1"/>
                </a:solidFill>
              </a:rPr>
              <a:t>pg</a:t>
            </a:r>
            <a:r>
              <a:rPr lang="en-US" dirty="0">
                <a:solidFill>
                  <a:schemeClr val="bg1"/>
                </a:solidFill>
              </a:rPr>
              <a:t> 30</a:t>
            </a:r>
          </a:p>
          <a:p>
            <a:pPr algn="ctr"/>
            <a:endParaRPr lang="en-US" dirty="0">
              <a:solidFill>
                <a:schemeClr val="bg1"/>
              </a:solidFill>
            </a:endParaRPr>
          </a:p>
          <a:p>
            <a:pPr algn="ctr"/>
            <a:r>
              <a:rPr lang="en-US" dirty="0">
                <a:solidFill>
                  <a:schemeClr val="bg1"/>
                </a:solidFill>
              </a:rPr>
              <a:t>Abhorrent- </a:t>
            </a:r>
            <a:r>
              <a:rPr lang="en-US" dirty="0" err="1">
                <a:solidFill>
                  <a:schemeClr val="bg1"/>
                </a:solidFill>
              </a:rPr>
              <a:t>pg</a:t>
            </a:r>
            <a:r>
              <a:rPr lang="en-US" dirty="0">
                <a:solidFill>
                  <a:schemeClr val="bg1"/>
                </a:solidFill>
              </a:rPr>
              <a:t> 23</a:t>
            </a:r>
          </a:p>
          <a:p>
            <a:pPr algn="ctr"/>
            <a:endParaRPr lang="en-US" dirty="0">
              <a:solidFill>
                <a:schemeClr val="bg1"/>
              </a:solidFill>
            </a:endParaRPr>
          </a:p>
          <a:p>
            <a:pPr algn="ctr"/>
            <a:r>
              <a:rPr lang="en-US" dirty="0">
                <a:solidFill>
                  <a:schemeClr val="bg1"/>
                </a:solidFill>
              </a:rPr>
              <a:t>Leaned- </a:t>
            </a:r>
            <a:r>
              <a:rPr lang="en-US" dirty="0" err="1">
                <a:solidFill>
                  <a:schemeClr val="bg1"/>
                </a:solidFill>
              </a:rPr>
              <a:t>pg</a:t>
            </a:r>
            <a:r>
              <a:rPr lang="en-US" dirty="0">
                <a:solidFill>
                  <a:schemeClr val="bg1"/>
                </a:solidFill>
              </a:rPr>
              <a:t> 19</a:t>
            </a:r>
          </a:p>
          <a:p>
            <a:pPr algn="ctr"/>
            <a:endParaRPr lang="en-US" dirty="0">
              <a:solidFill>
                <a:schemeClr val="bg1"/>
              </a:solidFill>
            </a:endParaRPr>
          </a:p>
          <a:p>
            <a:pPr algn="ctr"/>
            <a:endParaRPr lang="en-US" dirty="0">
              <a:solidFill>
                <a:schemeClr val="bg1"/>
              </a:solidFill>
            </a:endParaRPr>
          </a:p>
        </p:txBody>
      </p:sp>
    </p:spTree>
    <p:extLst>
      <p:ext uri="{BB962C8B-B14F-4D97-AF65-F5344CB8AC3E}">
        <p14:creationId xmlns:p14="http://schemas.microsoft.com/office/powerpoint/2010/main" val="456945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46BBB13-1739-4743-964C-2923451E7711}"/>
              </a:ext>
            </a:extLst>
          </p:cNvPr>
          <p:cNvSpPr txBox="1"/>
          <p:nvPr/>
        </p:nvSpPr>
        <p:spPr>
          <a:xfrm>
            <a:off x="4684815" y="1730828"/>
            <a:ext cx="2743200" cy="101566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dirty="0">
                <a:solidFill>
                  <a:schemeClr val="bg1"/>
                </a:solidFill>
              </a:rPr>
              <a:t>THEME</a:t>
            </a:r>
          </a:p>
        </p:txBody>
      </p:sp>
      <p:sp>
        <p:nvSpPr>
          <p:cNvPr id="5" name="TextBox 4">
            <a:extLst>
              <a:ext uri="{FF2B5EF4-FFF2-40B4-BE49-F238E27FC236}">
                <a16:creationId xmlns:a16="http://schemas.microsoft.com/office/drawing/2014/main" id="{8823DA8F-35BB-4FF2-BC45-8C8CD9D932C4}"/>
              </a:ext>
            </a:extLst>
          </p:cNvPr>
          <p:cNvSpPr txBox="1"/>
          <p:nvPr/>
        </p:nvSpPr>
        <p:spPr>
          <a:xfrm>
            <a:off x="1250867" y="3601192"/>
            <a:ext cx="9611096" cy="156966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solidFill>
                  <a:schemeClr val="bg1"/>
                </a:solidFill>
              </a:rPr>
              <a:t>- The theme of this is to never give up because the </a:t>
            </a:r>
            <a:r>
              <a:rPr lang="en-US" sz="3200" dirty="0" err="1">
                <a:solidFill>
                  <a:schemeClr val="bg1"/>
                </a:solidFill>
              </a:rPr>
              <a:t>baudelaires</a:t>
            </a:r>
            <a:r>
              <a:rPr lang="en-US" sz="3200" dirty="0">
                <a:solidFill>
                  <a:schemeClr val="bg1"/>
                </a:solidFill>
              </a:rPr>
              <a:t> had never </a:t>
            </a:r>
            <a:r>
              <a:rPr lang="en-US" sz="3200" dirty="0" err="1">
                <a:solidFill>
                  <a:schemeClr val="bg1"/>
                </a:solidFill>
              </a:rPr>
              <a:t>givin</a:t>
            </a:r>
            <a:r>
              <a:rPr lang="en-US" sz="3200" dirty="0">
                <a:solidFill>
                  <a:schemeClr val="bg1"/>
                </a:solidFill>
              </a:rPr>
              <a:t> up, even when with the situations that they had went through</a:t>
            </a:r>
          </a:p>
        </p:txBody>
      </p:sp>
    </p:spTree>
    <p:extLst>
      <p:ext uri="{BB962C8B-B14F-4D97-AF65-F5344CB8AC3E}">
        <p14:creationId xmlns:p14="http://schemas.microsoft.com/office/powerpoint/2010/main" val="2855542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CAE3734-E0D8-4F02-82CA-655962CFFA45}"/>
              </a:ext>
            </a:extLst>
          </p:cNvPr>
          <p:cNvSpPr txBox="1"/>
          <p:nvPr/>
        </p:nvSpPr>
        <p:spPr>
          <a:xfrm>
            <a:off x="2903516" y="721425"/>
            <a:ext cx="6404758" cy="5847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solidFill>
                  <a:schemeClr val="bg1"/>
                </a:solidFill>
              </a:rPr>
              <a:t>GENRE – REALISTIC FICTION</a:t>
            </a:r>
          </a:p>
        </p:txBody>
      </p:sp>
      <p:sp>
        <p:nvSpPr>
          <p:cNvPr id="5" name="TextBox 4">
            <a:extLst>
              <a:ext uri="{FF2B5EF4-FFF2-40B4-BE49-F238E27FC236}">
                <a16:creationId xmlns:a16="http://schemas.microsoft.com/office/drawing/2014/main" id="{3366ACA8-DB73-4C82-A471-1514CE7C21CE}"/>
              </a:ext>
            </a:extLst>
          </p:cNvPr>
          <p:cNvSpPr txBox="1"/>
          <p:nvPr/>
        </p:nvSpPr>
        <p:spPr>
          <a:xfrm>
            <a:off x="2438400" y="5679374"/>
            <a:ext cx="7334992" cy="5847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solidFill>
                  <a:schemeClr val="bg1"/>
                </a:solidFill>
              </a:rPr>
              <a:t>SETTING- LAKE LACHRYMOSE</a:t>
            </a:r>
          </a:p>
        </p:txBody>
      </p:sp>
      <p:pic>
        <p:nvPicPr>
          <p:cNvPr id="2" name="Picture 2" descr="A picture containing photo, indoor&#10;&#10;Description generated with very high confidence">
            <a:extLst>
              <a:ext uri="{FF2B5EF4-FFF2-40B4-BE49-F238E27FC236}">
                <a16:creationId xmlns:a16="http://schemas.microsoft.com/office/drawing/2014/main" id="{90ED43D1-DF69-4E7F-8590-4525BFF0341C}"/>
              </a:ext>
            </a:extLst>
          </p:cNvPr>
          <p:cNvPicPr>
            <a:picLocks noChangeAspect="1"/>
          </p:cNvPicPr>
          <p:nvPr/>
        </p:nvPicPr>
        <p:blipFill>
          <a:blip r:embed="rId2"/>
          <a:stretch>
            <a:fillRect/>
          </a:stretch>
        </p:blipFill>
        <p:spPr>
          <a:xfrm>
            <a:off x="4949289" y="1843087"/>
            <a:ext cx="2095500" cy="3171825"/>
          </a:xfrm>
          <a:prstGeom prst="rect">
            <a:avLst/>
          </a:prstGeom>
        </p:spPr>
      </p:pic>
    </p:spTree>
    <p:extLst>
      <p:ext uri="{BB962C8B-B14F-4D97-AF65-F5344CB8AC3E}">
        <p14:creationId xmlns:p14="http://schemas.microsoft.com/office/powerpoint/2010/main" val="1880373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03FF496-A6B6-4E6F-AFEB-6533DC86DCA1}"/>
              </a:ext>
            </a:extLst>
          </p:cNvPr>
          <p:cNvSpPr txBox="1"/>
          <p:nvPr/>
        </p:nvSpPr>
        <p:spPr>
          <a:xfrm>
            <a:off x="1993074" y="929243"/>
            <a:ext cx="8403771" cy="70788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dirty="0">
                <a:solidFill>
                  <a:schemeClr val="bg1"/>
                </a:solidFill>
              </a:rPr>
              <a:t>MAIN CHARACTERS</a:t>
            </a:r>
            <a:r>
              <a:rPr lang="en-US" dirty="0">
                <a:solidFill>
                  <a:schemeClr val="bg1"/>
                </a:solidFill>
              </a:rPr>
              <a:t> </a:t>
            </a:r>
          </a:p>
        </p:txBody>
      </p:sp>
      <p:sp>
        <p:nvSpPr>
          <p:cNvPr id="5" name="TextBox 4">
            <a:extLst>
              <a:ext uri="{FF2B5EF4-FFF2-40B4-BE49-F238E27FC236}">
                <a16:creationId xmlns:a16="http://schemas.microsoft.com/office/drawing/2014/main" id="{E3A9B913-B2A5-430F-9083-490B5594AA5D}"/>
              </a:ext>
            </a:extLst>
          </p:cNvPr>
          <p:cNvSpPr txBox="1"/>
          <p:nvPr/>
        </p:nvSpPr>
        <p:spPr>
          <a:xfrm>
            <a:off x="795646" y="1780309"/>
            <a:ext cx="10462160" cy="113877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solidFill>
                  <a:schemeClr val="bg1"/>
                </a:solidFill>
              </a:rPr>
              <a:t>Violet- hard working by making inventions to help their problems</a:t>
            </a:r>
            <a:r>
              <a:rPr lang="en-US" sz="3600" dirty="0">
                <a:solidFill>
                  <a:schemeClr val="bg1"/>
                </a:solidFill>
              </a:rPr>
              <a:t> </a:t>
            </a:r>
          </a:p>
        </p:txBody>
      </p:sp>
      <p:sp>
        <p:nvSpPr>
          <p:cNvPr id="6" name="TextBox 5">
            <a:extLst>
              <a:ext uri="{FF2B5EF4-FFF2-40B4-BE49-F238E27FC236}">
                <a16:creationId xmlns:a16="http://schemas.microsoft.com/office/drawing/2014/main" id="{12DCD563-6DAB-491D-852E-CF321CC3282F}"/>
              </a:ext>
            </a:extLst>
          </p:cNvPr>
          <p:cNvSpPr txBox="1"/>
          <p:nvPr/>
        </p:nvSpPr>
        <p:spPr>
          <a:xfrm>
            <a:off x="825334" y="3244932"/>
            <a:ext cx="10729355" cy="5847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solidFill>
                  <a:schemeClr val="bg1"/>
                </a:solidFill>
              </a:rPr>
              <a:t>Klaus- outgoing and he reads all the books he can</a:t>
            </a:r>
          </a:p>
        </p:txBody>
      </p:sp>
      <p:sp>
        <p:nvSpPr>
          <p:cNvPr id="7" name="TextBox 6">
            <a:extLst>
              <a:ext uri="{FF2B5EF4-FFF2-40B4-BE49-F238E27FC236}">
                <a16:creationId xmlns:a16="http://schemas.microsoft.com/office/drawing/2014/main" id="{F651B0E5-F68C-4C2A-B1F9-37B755E836ED}"/>
              </a:ext>
            </a:extLst>
          </p:cNvPr>
          <p:cNvSpPr txBox="1"/>
          <p:nvPr/>
        </p:nvSpPr>
        <p:spPr>
          <a:xfrm>
            <a:off x="-1856509" y="4857998"/>
            <a:ext cx="10096005" cy="5847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solidFill>
                  <a:schemeClr val="bg1"/>
                </a:solidFill>
              </a:rPr>
              <a:t>Sunny- loves to bite </a:t>
            </a:r>
          </a:p>
        </p:txBody>
      </p:sp>
    </p:spTree>
    <p:extLst>
      <p:ext uri="{BB962C8B-B14F-4D97-AF65-F5344CB8AC3E}">
        <p14:creationId xmlns:p14="http://schemas.microsoft.com/office/powerpoint/2010/main" val="862479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7E742F4-B17C-4ACB-A4D2-607A17284F3E}"/>
              </a:ext>
            </a:extLst>
          </p:cNvPr>
          <p:cNvSpPr txBox="1"/>
          <p:nvPr/>
        </p:nvSpPr>
        <p:spPr>
          <a:xfrm>
            <a:off x="2438399" y="869866"/>
            <a:ext cx="6879771" cy="5847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solidFill>
                  <a:schemeClr val="bg1"/>
                </a:solidFill>
              </a:rPr>
              <a:t>MAIN CHARACTERS </a:t>
            </a:r>
          </a:p>
        </p:txBody>
      </p:sp>
      <p:sp>
        <p:nvSpPr>
          <p:cNvPr id="5" name="TextBox 4">
            <a:extLst>
              <a:ext uri="{FF2B5EF4-FFF2-40B4-BE49-F238E27FC236}">
                <a16:creationId xmlns:a16="http://schemas.microsoft.com/office/drawing/2014/main" id="{F8D61A3D-6AC2-4A2D-BAA5-F45A4235C769}"/>
              </a:ext>
            </a:extLst>
          </p:cNvPr>
          <p:cNvSpPr txBox="1"/>
          <p:nvPr/>
        </p:nvSpPr>
        <p:spPr>
          <a:xfrm>
            <a:off x="1151906" y="2205841"/>
            <a:ext cx="9324109" cy="107721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solidFill>
                  <a:schemeClr val="bg1"/>
                </a:solidFill>
              </a:rPr>
              <a:t>Count Olaf- he was disguised as captain sham</a:t>
            </a:r>
          </a:p>
        </p:txBody>
      </p:sp>
      <p:sp>
        <p:nvSpPr>
          <p:cNvPr id="6" name="TextBox 5">
            <a:extLst>
              <a:ext uri="{FF2B5EF4-FFF2-40B4-BE49-F238E27FC236}">
                <a16:creationId xmlns:a16="http://schemas.microsoft.com/office/drawing/2014/main" id="{E737F722-D225-496A-8AB3-2818D208ED57}"/>
              </a:ext>
            </a:extLst>
          </p:cNvPr>
          <p:cNvSpPr txBox="1"/>
          <p:nvPr/>
        </p:nvSpPr>
        <p:spPr>
          <a:xfrm>
            <a:off x="1280555" y="4095997"/>
            <a:ext cx="9195459" cy="107721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solidFill>
                  <a:schemeClr val="bg1"/>
                </a:solidFill>
              </a:rPr>
              <a:t>Aunt Josephine- she is always frightened about everything around her</a:t>
            </a:r>
          </a:p>
        </p:txBody>
      </p:sp>
    </p:spTree>
    <p:extLst>
      <p:ext uri="{BB962C8B-B14F-4D97-AF65-F5344CB8AC3E}">
        <p14:creationId xmlns:p14="http://schemas.microsoft.com/office/powerpoint/2010/main" val="2085623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59D62A0-932B-496B-8B54-B5F0DA1813CF}"/>
              </a:ext>
            </a:extLst>
          </p:cNvPr>
          <p:cNvSpPr txBox="1"/>
          <p:nvPr/>
        </p:nvSpPr>
        <p:spPr>
          <a:xfrm>
            <a:off x="1666503" y="1018307"/>
            <a:ext cx="8670966" cy="156966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9600" dirty="0">
                <a:solidFill>
                  <a:schemeClr val="bg1"/>
                </a:solidFill>
              </a:rPr>
              <a:t>THAT’S IT!</a:t>
            </a:r>
          </a:p>
        </p:txBody>
      </p:sp>
      <p:sp>
        <p:nvSpPr>
          <p:cNvPr id="5" name="TextBox 4">
            <a:extLst>
              <a:ext uri="{FF2B5EF4-FFF2-40B4-BE49-F238E27FC236}">
                <a16:creationId xmlns:a16="http://schemas.microsoft.com/office/drawing/2014/main" id="{43F4D7AF-9804-44DA-8D16-1E05C657183D}"/>
              </a:ext>
            </a:extLst>
          </p:cNvPr>
          <p:cNvSpPr txBox="1"/>
          <p:nvPr/>
        </p:nvSpPr>
        <p:spPr>
          <a:xfrm>
            <a:off x="2982685" y="3037114"/>
            <a:ext cx="6028706" cy="5847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solidFill>
                  <a:schemeClr val="bg1"/>
                </a:solidFill>
              </a:rPr>
              <a:t>AUTHOR: LEMONY SNICKET</a:t>
            </a:r>
          </a:p>
        </p:txBody>
      </p:sp>
    </p:spTree>
    <p:extLst>
      <p:ext uri="{BB962C8B-B14F-4D97-AF65-F5344CB8AC3E}">
        <p14:creationId xmlns:p14="http://schemas.microsoft.com/office/powerpoint/2010/main" val="1973137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5">
            <a:extLst>
              <a:ext uri="{FF2B5EF4-FFF2-40B4-BE49-F238E27FC236}">
                <a16:creationId xmlns:a16="http://schemas.microsoft.com/office/drawing/2014/main" id="{11CAC6F2-0806-417B-BF5D-5AEF6195F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18" name="Rectangle 17">
            <a:extLst>
              <a:ext uri="{FF2B5EF4-FFF2-40B4-BE49-F238E27FC236}">
                <a16:creationId xmlns:a16="http://schemas.microsoft.com/office/drawing/2014/main" id="{D4723B02-0AAB-4F6E-BA41-8ED99D559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TextBox 3">
            <a:extLst>
              <a:ext uri="{FF2B5EF4-FFF2-40B4-BE49-F238E27FC236}">
                <a16:creationId xmlns:a16="http://schemas.microsoft.com/office/drawing/2014/main" id="{E7100510-8B68-4D7C-9970-897C2A67C9FF}"/>
              </a:ext>
            </a:extLst>
          </p:cNvPr>
          <p:cNvSpPr txBox="1"/>
          <p:nvPr/>
        </p:nvSpPr>
        <p:spPr>
          <a:xfrm>
            <a:off x="9379973" y="2801185"/>
            <a:ext cx="3382297" cy="3281957"/>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defTabSz="457200">
              <a:spcBef>
                <a:spcPct val="0"/>
              </a:spcBef>
              <a:spcAft>
                <a:spcPts val="600"/>
              </a:spcAft>
            </a:pPr>
            <a:r>
              <a:rPr lang="en-US" sz="5400" b="0" i="0" kern="1200">
                <a:solidFill>
                  <a:srgbClr val="EBEBEB"/>
                </a:solidFill>
                <a:latin typeface="+mj-lt"/>
                <a:ea typeface="+mj-ea"/>
                <a:cs typeface="+mj-cs"/>
              </a:rPr>
              <a:t>PLOT</a:t>
            </a:r>
          </a:p>
        </p:txBody>
      </p:sp>
      <p:pic>
        <p:nvPicPr>
          <p:cNvPr id="11" name="Graphic 12" descr="Cloud">
            <a:extLst>
              <a:ext uri="{FF2B5EF4-FFF2-40B4-BE49-F238E27FC236}">
                <a16:creationId xmlns:a16="http://schemas.microsoft.com/office/drawing/2014/main" id="{3BFFD883-97C8-4E06-B367-23103697A57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8592" y="-1337058"/>
            <a:ext cx="11006107" cy="8649770"/>
          </a:xfrm>
          <a:prstGeom prst="roundRect">
            <a:avLst>
              <a:gd name="adj" fmla="val 1858"/>
            </a:avLst>
          </a:prstGeom>
          <a:effectLst>
            <a:outerShdw blurRad="50800" dist="50800" dir="5400000" algn="tl" rotWithShape="0">
              <a:srgbClr val="000000">
                <a:alpha val="43000"/>
              </a:srgbClr>
            </a:outerShdw>
          </a:effectLst>
        </p:spPr>
      </p:pic>
      <p:sp>
        <p:nvSpPr>
          <p:cNvPr id="14" name="TextBox 13">
            <a:extLst>
              <a:ext uri="{FF2B5EF4-FFF2-40B4-BE49-F238E27FC236}">
                <a16:creationId xmlns:a16="http://schemas.microsoft.com/office/drawing/2014/main" id="{5251DB91-EBBD-4937-BD43-2621FFCC9CE0}"/>
              </a:ext>
            </a:extLst>
          </p:cNvPr>
          <p:cNvSpPr txBox="1"/>
          <p:nvPr/>
        </p:nvSpPr>
        <p:spPr>
          <a:xfrm>
            <a:off x="3990717" y="2017358"/>
            <a:ext cx="2743200" cy="86177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t>Exposition-</a:t>
            </a:r>
          </a:p>
          <a:p>
            <a:pPr algn="ctr"/>
            <a:endParaRPr lang="en-US" dirty="0"/>
          </a:p>
        </p:txBody>
      </p:sp>
      <p:sp>
        <p:nvSpPr>
          <p:cNvPr id="15" name="TextBox 14">
            <a:extLst>
              <a:ext uri="{FF2B5EF4-FFF2-40B4-BE49-F238E27FC236}">
                <a16:creationId xmlns:a16="http://schemas.microsoft.com/office/drawing/2014/main" id="{71974267-06B4-408B-A516-C3C68F5F0875}"/>
              </a:ext>
            </a:extLst>
          </p:cNvPr>
          <p:cNvSpPr txBox="1"/>
          <p:nvPr/>
        </p:nvSpPr>
        <p:spPr>
          <a:xfrm>
            <a:off x="1706087" y="3086595"/>
            <a:ext cx="7483434" cy="138499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dirty="0"/>
              <a:t>Violet, Klaus, and Sunny went to go live with Aunt Josephine. They see Count Olaf and he was disguised as Captain Sham.</a:t>
            </a:r>
          </a:p>
        </p:txBody>
      </p:sp>
    </p:spTree>
    <p:extLst>
      <p:ext uri="{BB962C8B-B14F-4D97-AF65-F5344CB8AC3E}">
        <p14:creationId xmlns:p14="http://schemas.microsoft.com/office/powerpoint/2010/main" val="373147020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7" descr="Cloud">
            <a:extLst>
              <a:ext uri="{FF2B5EF4-FFF2-40B4-BE49-F238E27FC236}">
                <a16:creationId xmlns:a16="http://schemas.microsoft.com/office/drawing/2014/main" id="{AAFA4734-57D4-4F5F-AC5A-48B2C49F2EA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6047" y="-1243940"/>
            <a:ext cx="11424061" cy="8663048"/>
          </a:xfrm>
          <a:prstGeom prst="rect">
            <a:avLst/>
          </a:prstGeom>
        </p:spPr>
      </p:pic>
      <p:sp>
        <p:nvSpPr>
          <p:cNvPr id="9" name="TextBox 8">
            <a:extLst>
              <a:ext uri="{FF2B5EF4-FFF2-40B4-BE49-F238E27FC236}">
                <a16:creationId xmlns:a16="http://schemas.microsoft.com/office/drawing/2014/main" id="{7A526A01-373D-4490-A9BE-35A330F9812D}"/>
              </a:ext>
            </a:extLst>
          </p:cNvPr>
          <p:cNvSpPr txBox="1"/>
          <p:nvPr/>
        </p:nvSpPr>
        <p:spPr>
          <a:xfrm>
            <a:off x="9015046" y="5316415"/>
            <a:ext cx="2743200" cy="101566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dirty="0">
                <a:solidFill>
                  <a:schemeClr val="bg1"/>
                </a:solidFill>
              </a:rPr>
              <a:t>PLOT</a:t>
            </a:r>
          </a:p>
        </p:txBody>
      </p:sp>
      <p:sp>
        <p:nvSpPr>
          <p:cNvPr id="10" name="TextBox 9">
            <a:extLst>
              <a:ext uri="{FF2B5EF4-FFF2-40B4-BE49-F238E27FC236}">
                <a16:creationId xmlns:a16="http://schemas.microsoft.com/office/drawing/2014/main" id="{577A01B1-31B1-4262-B270-AA5427734B2E}"/>
              </a:ext>
            </a:extLst>
          </p:cNvPr>
          <p:cNvSpPr txBox="1"/>
          <p:nvPr/>
        </p:nvSpPr>
        <p:spPr>
          <a:xfrm>
            <a:off x="4288971" y="2156360"/>
            <a:ext cx="2911433" cy="5847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solidFill>
                  <a:schemeClr val="bg1"/>
                </a:solidFill>
              </a:rPr>
              <a:t>Rising Action-</a:t>
            </a:r>
          </a:p>
        </p:txBody>
      </p:sp>
      <p:sp>
        <p:nvSpPr>
          <p:cNvPr id="11" name="TextBox 10">
            <a:extLst>
              <a:ext uri="{FF2B5EF4-FFF2-40B4-BE49-F238E27FC236}">
                <a16:creationId xmlns:a16="http://schemas.microsoft.com/office/drawing/2014/main" id="{5D4FAFF1-10D8-4947-91FD-1AEB04332372}"/>
              </a:ext>
            </a:extLst>
          </p:cNvPr>
          <p:cNvSpPr txBox="1"/>
          <p:nvPr/>
        </p:nvSpPr>
        <p:spPr>
          <a:xfrm>
            <a:off x="1597231" y="3195451"/>
            <a:ext cx="8482939" cy="193899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dirty="0">
                <a:solidFill>
                  <a:schemeClr val="bg1"/>
                </a:solidFill>
              </a:rPr>
              <a:t>Captain Sham (Count Olaf) is trying to get the </a:t>
            </a:r>
            <a:r>
              <a:rPr lang="en-US" sz="2400" dirty="0" err="1">
                <a:solidFill>
                  <a:schemeClr val="bg1"/>
                </a:solidFill>
              </a:rPr>
              <a:t>Baudelaires</a:t>
            </a:r>
            <a:r>
              <a:rPr lang="en-US" sz="2400" dirty="0">
                <a:solidFill>
                  <a:schemeClr val="bg1"/>
                </a:solidFill>
              </a:rPr>
              <a:t> to himself so that he can than have their fortune. Captain Sham (Count Olaf) is constantly calling Aunt Josephine so that he can convince her to give him the kids.</a:t>
            </a:r>
          </a:p>
        </p:txBody>
      </p:sp>
    </p:spTree>
    <p:extLst>
      <p:ext uri="{BB962C8B-B14F-4D97-AF65-F5344CB8AC3E}">
        <p14:creationId xmlns:p14="http://schemas.microsoft.com/office/powerpoint/2010/main" val="2254890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4" descr="Cloud">
            <a:extLst>
              <a:ext uri="{FF2B5EF4-FFF2-40B4-BE49-F238E27FC236}">
                <a16:creationId xmlns:a16="http://schemas.microsoft.com/office/drawing/2014/main" id="{E9149763-6FA3-4A1A-85E7-A4A4C38E956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6047" y="-1293422"/>
            <a:ext cx="11513125" cy="8722426"/>
          </a:xfrm>
          <a:prstGeom prst="rect">
            <a:avLst/>
          </a:prstGeom>
        </p:spPr>
      </p:pic>
      <p:sp>
        <p:nvSpPr>
          <p:cNvPr id="6" name="TextBox 5">
            <a:extLst>
              <a:ext uri="{FF2B5EF4-FFF2-40B4-BE49-F238E27FC236}">
                <a16:creationId xmlns:a16="http://schemas.microsoft.com/office/drawing/2014/main" id="{F9C30D97-3131-480B-AE94-E0F4FA2F0484}"/>
              </a:ext>
            </a:extLst>
          </p:cNvPr>
          <p:cNvSpPr txBox="1"/>
          <p:nvPr/>
        </p:nvSpPr>
        <p:spPr>
          <a:xfrm>
            <a:off x="9138063" y="5183655"/>
            <a:ext cx="2743200" cy="101566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dirty="0">
                <a:solidFill>
                  <a:schemeClr val="bg1"/>
                </a:solidFill>
              </a:rPr>
              <a:t>PLOT</a:t>
            </a:r>
          </a:p>
        </p:txBody>
      </p:sp>
      <p:sp>
        <p:nvSpPr>
          <p:cNvPr id="7" name="TextBox 6">
            <a:extLst>
              <a:ext uri="{FF2B5EF4-FFF2-40B4-BE49-F238E27FC236}">
                <a16:creationId xmlns:a16="http://schemas.microsoft.com/office/drawing/2014/main" id="{00504199-DC28-49D3-A5CA-51D6CDABC0D9}"/>
              </a:ext>
            </a:extLst>
          </p:cNvPr>
          <p:cNvSpPr txBox="1"/>
          <p:nvPr/>
        </p:nvSpPr>
        <p:spPr>
          <a:xfrm>
            <a:off x="4130633" y="1879269"/>
            <a:ext cx="2743200" cy="70788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dirty="0">
                <a:solidFill>
                  <a:schemeClr val="bg1"/>
                </a:solidFill>
              </a:rPr>
              <a:t>Climax-</a:t>
            </a:r>
          </a:p>
        </p:txBody>
      </p:sp>
      <p:sp>
        <p:nvSpPr>
          <p:cNvPr id="8" name="TextBox 7">
            <a:extLst>
              <a:ext uri="{FF2B5EF4-FFF2-40B4-BE49-F238E27FC236}">
                <a16:creationId xmlns:a16="http://schemas.microsoft.com/office/drawing/2014/main" id="{A5708629-14C0-46B8-91B5-DF31B6F9483D}"/>
              </a:ext>
            </a:extLst>
          </p:cNvPr>
          <p:cNvSpPr txBox="1"/>
          <p:nvPr/>
        </p:nvSpPr>
        <p:spPr>
          <a:xfrm>
            <a:off x="1805048" y="3027217"/>
            <a:ext cx="7869381" cy="193899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dirty="0">
                <a:solidFill>
                  <a:schemeClr val="bg1"/>
                </a:solidFill>
              </a:rPr>
              <a:t>Aunt Josephine writes a note saying that she killed herself and that the kids had now had to be with to Captain Sham who was Count Olaf. Aunt Josephine broke the wide window to make it look like she jumped out of it. And in the note there were grammar errors and they knew that she loved grammar and they knew something wasn't right.</a:t>
            </a:r>
            <a:endParaRPr lang="en-US" sz="2000" dirty="0" err="1">
              <a:solidFill>
                <a:schemeClr val="bg1"/>
              </a:solidFill>
            </a:endParaRPr>
          </a:p>
        </p:txBody>
      </p:sp>
    </p:spTree>
    <p:extLst>
      <p:ext uri="{BB962C8B-B14F-4D97-AF65-F5344CB8AC3E}">
        <p14:creationId xmlns:p14="http://schemas.microsoft.com/office/powerpoint/2010/main" val="4228421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4" descr="Cloud">
            <a:extLst>
              <a:ext uri="{FF2B5EF4-FFF2-40B4-BE49-F238E27FC236}">
                <a16:creationId xmlns:a16="http://schemas.microsoft.com/office/drawing/2014/main" id="{A92E2465-CD0B-4AF5-99EC-F2971FB8E60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77" y="-1194461"/>
            <a:ext cx="11711047" cy="8475022"/>
          </a:xfrm>
          <a:prstGeom prst="rect">
            <a:avLst/>
          </a:prstGeom>
        </p:spPr>
      </p:pic>
      <p:sp>
        <p:nvSpPr>
          <p:cNvPr id="6" name="TextBox 5">
            <a:extLst>
              <a:ext uri="{FF2B5EF4-FFF2-40B4-BE49-F238E27FC236}">
                <a16:creationId xmlns:a16="http://schemas.microsoft.com/office/drawing/2014/main" id="{2F1547F6-442E-4BB7-9852-1280DDD1EB0A}"/>
              </a:ext>
            </a:extLst>
          </p:cNvPr>
          <p:cNvSpPr txBox="1"/>
          <p:nvPr/>
        </p:nvSpPr>
        <p:spPr>
          <a:xfrm>
            <a:off x="9138062" y="5223240"/>
            <a:ext cx="2743200" cy="101566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dirty="0">
                <a:solidFill>
                  <a:schemeClr val="bg1"/>
                </a:solidFill>
              </a:rPr>
              <a:t>PLOT</a:t>
            </a:r>
          </a:p>
        </p:txBody>
      </p:sp>
      <p:sp>
        <p:nvSpPr>
          <p:cNvPr id="7" name="TextBox 6">
            <a:extLst>
              <a:ext uri="{FF2B5EF4-FFF2-40B4-BE49-F238E27FC236}">
                <a16:creationId xmlns:a16="http://schemas.microsoft.com/office/drawing/2014/main" id="{34BB20BB-963E-4E89-B974-51F3065C366E}"/>
              </a:ext>
            </a:extLst>
          </p:cNvPr>
          <p:cNvSpPr txBox="1"/>
          <p:nvPr/>
        </p:nvSpPr>
        <p:spPr>
          <a:xfrm>
            <a:off x="4387932" y="2285010"/>
            <a:ext cx="2743200" cy="52322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dirty="0">
                <a:solidFill>
                  <a:schemeClr val="bg1"/>
                </a:solidFill>
              </a:rPr>
              <a:t>Falling Action-</a:t>
            </a:r>
          </a:p>
        </p:txBody>
      </p:sp>
      <p:sp>
        <p:nvSpPr>
          <p:cNvPr id="8" name="TextBox 7">
            <a:extLst>
              <a:ext uri="{FF2B5EF4-FFF2-40B4-BE49-F238E27FC236}">
                <a16:creationId xmlns:a16="http://schemas.microsoft.com/office/drawing/2014/main" id="{93593F82-DF30-4154-A348-9DDA5CE5EF4E}"/>
              </a:ext>
            </a:extLst>
          </p:cNvPr>
          <p:cNvSpPr txBox="1"/>
          <p:nvPr/>
        </p:nvSpPr>
        <p:spPr>
          <a:xfrm>
            <a:off x="1102426" y="3403270"/>
            <a:ext cx="9660576" cy="147732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The </a:t>
            </a:r>
            <a:r>
              <a:rPr lang="en-US" dirty="0" err="1">
                <a:solidFill>
                  <a:schemeClr val="bg1"/>
                </a:solidFill>
              </a:rPr>
              <a:t>Bauldelaire</a:t>
            </a:r>
            <a:r>
              <a:rPr lang="en-US" dirty="0">
                <a:solidFill>
                  <a:schemeClr val="bg1"/>
                </a:solidFill>
              </a:rPr>
              <a:t> kids had figured out that the grammar errors spelt out curdled cave, and it was the place that their Aunt Josephine had always talked about. They then found out that she wasn't dead and then they went to curdled cave and found her. Captain Sham (Count Olaf) went to the lake and pushed Aunt Josephine into the lake with the leeches.</a:t>
            </a:r>
          </a:p>
        </p:txBody>
      </p:sp>
    </p:spTree>
    <p:extLst>
      <p:ext uri="{BB962C8B-B14F-4D97-AF65-F5344CB8AC3E}">
        <p14:creationId xmlns:p14="http://schemas.microsoft.com/office/powerpoint/2010/main" val="2442582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7CD1E1C-46B6-479E-AA78-7926337E131C}"/>
              </a:ext>
            </a:extLst>
          </p:cNvPr>
          <p:cNvSpPr txBox="1"/>
          <p:nvPr/>
        </p:nvSpPr>
        <p:spPr>
          <a:xfrm>
            <a:off x="9019308" y="5115295"/>
            <a:ext cx="2743200" cy="101566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dirty="0">
                <a:solidFill>
                  <a:schemeClr val="bg1"/>
                </a:solidFill>
              </a:rPr>
              <a:t>PLOT</a:t>
            </a:r>
          </a:p>
        </p:txBody>
      </p:sp>
      <p:pic>
        <p:nvPicPr>
          <p:cNvPr id="5" name="Graphic 5" descr="Cloud">
            <a:extLst>
              <a:ext uri="{FF2B5EF4-FFF2-40B4-BE49-F238E27FC236}">
                <a16:creationId xmlns:a16="http://schemas.microsoft.com/office/drawing/2014/main" id="{0CDE32CE-C8B2-4328-AFAD-E5D9989C44D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94904" y="-1521031"/>
            <a:ext cx="11057906" cy="8880763"/>
          </a:xfrm>
          <a:prstGeom prst="rect">
            <a:avLst/>
          </a:prstGeom>
        </p:spPr>
      </p:pic>
      <p:sp>
        <p:nvSpPr>
          <p:cNvPr id="7" name="TextBox 6">
            <a:extLst>
              <a:ext uri="{FF2B5EF4-FFF2-40B4-BE49-F238E27FC236}">
                <a16:creationId xmlns:a16="http://schemas.microsoft.com/office/drawing/2014/main" id="{DDEF901D-3510-4611-9CDB-3B95E45142C9}"/>
              </a:ext>
            </a:extLst>
          </p:cNvPr>
          <p:cNvSpPr txBox="1"/>
          <p:nvPr/>
        </p:nvSpPr>
        <p:spPr>
          <a:xfrm>
            <a:off x="4219698" y="2166256"/>
            <a:ext cx="2743200" cy="5847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solidFill>
                  <a:schemeClr val="bg1"/>
                </a:solidFill>
              </a:rPr>
              <a:t>Resolution-</a:t>
            </a:r>
          </a:p>
        </p:txBody>
      </p:sp>
      <p:sp>
        <p:nvSpPr>
          <p:cNvPr id="8" name="TextBox 7">
            <a:extLst>
              <a:ext uri="{FF2B5EF4-FFF2-40B4-BE49-F238E27FC236}">
                <a16:creationId xmlns:a16="http://schemas.microsoft.com/office/drawing/2014/main" id="{FDFD35BD-4674-4864-9661-DD231091F10D}"/>
              </a:ext>
            </a:extLst>
          </p:cNvPr>
          <p:cNvSpPr txBox="1"/>
          <p:nvPr/>
        </p:nvSpPr>
        <p:spPr>
          <a:xfrm>
            <a:off x="1270659" y="3136074"/>
            <a:ext cx="8948057" cy="193899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dirty="0">
                <a:solidFill>
                  <a:schemeClr val="bg1"/>
                </a:solidFill>
              </a:rPr>
              <a:t>After, Captain Sham (Count </a:t>
            </a:r>
            <a:r>
              <a:rPr lang="en-US" sz="2400" dirty="0" err="1">
                <a:solidFill>
                  <a:schemeClr val="bg1"/>
                </a:solidFill>
              </a:rPr>
              <a:t>OLaf</a:t>
            </a:r>
            <a:r>
              <a:rPr lang="en-US" sz="2400" dirty="0">
                <a:solidFill>
                  <a:schemeClr val="bg1"/>
                </a:solidFill>
              </a:rPr>
              <a:t>) and the children went off the lake. Then Mr. Poe found out that that Captain Sham was actually Count Olaf and then Count Olaf managed to escape. Then the children were left to find a new home.</a:t>
            </a:r>
          </a:p>
        </p:txBody>
      </p:sp>
    </p:spTree>
    <p:extLst>
      <p:ext uri="{BB962C8B-B14F-4D97-AF65-F5344CB8AC3E}">
        <p14:creationId xmlns:p14="http://schemas.microsoft.com/office/powerpoint/2010/main" val="219630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B0D59BB-D4AF-4174-AEDD-5C000D7F80D5}"/>
              </a:ext>
            </a:extLst>
          </p:cNvPr>
          <p:cNvSpPr txBox="1"/>
          <p:nvPr/>
        </p:nvSpPr>
        <p:spPr>
          <a:xfrm>
            <a:off x="617516" y="681841"/>
            <a:ext cx="7077692" cy="104644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dirty="0">
                <a:solidFill>
                  <a:schemeClr val="bg1"/>
                </a:solidFill>
              </a:rPr>
              <a:t>Dictionary of Knowledge-</a:t>
            </a:r>
            <a:r>
              <a:rPr lang="en-US" dirty="0">
                <a:solidFill>
                  <a:schemeClr val="bg1"/>
                </a:solidFill>
              </a:rPr>
              <a:t> </a:t>
            </a:r>
          </a:p>
        </p:txBody>
      </p:sp>
      <p:sp>
        <p:nvSpPr>
          <p:cNvPr id="5" name="TextBox 4">
            <a:extLst>
              <a:ext uri="{FF2B5EF4-FFF2-40B4-BE49-F238E27FC236}">
                <a16:creationId xmlns:a16="http://schemas.microsoft.com/office/drawing/2014/main" id="{9FE059FF-9B4C-4772-B4CC-00DF0B564B6E}"/>
              </a:ext>
            </a:extLst>
          </p:cNvPr>
          <p:cNvSpPr txBox="1"/>
          <p:nvPr/>
        </p:nvSpPr>
        <p:spPr>
          <a:xfrm>
            <a:off x="-5142016" y="1542802"/>
            <a:ext cx="15241978"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Fiend- a wicked or cruel person</a:t>
            </a:r>
          </a:p>
        </p:txBody>
      </p:sp>
      <p:sp>
        <p:nvSpPr>
          <p:cNvPr id="6" name="TextBox 5">
            <a:extLst>
              <a:ext uri="{FF2B5EF4-FFF2-40B4-BE49-F238E27FC236}">
                <a16:creationId xmlns:a16="http://schemas.microsoft.com/office/drawing/2014/main" id="{70A47865-38F5-44A4-AE7A-18B542A3EDAC}"/>
              </a:ext>
            </a:extLst>
          </p:cNvPr>
          <p:cNvSpPr txBox="1"/>
          <p:nvPr/>
        </p:nvSpPr>
        <p:spPr>
          <a:xfrm>
            <a:off x="-4706587" y="2017815"/>
            <a:ext cx="15123225"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Tug- a hard or sudden pull                       </a:t>
            </a:r>
          </a:p>
        </p:txBody>
      </p:sp>
      <p:sp>
        <p:nvSpPr>
          <p:cNvPr id="7" name="TextBox 6">
            <a:extLst>
              <a:ext uri="{FF2B5EF4-FFF2-40B4-BE49-F238E27FC236}">
                <a16:creationId xmlns:a16="http://schemas.microsoft.com/office/drawing/2014/main" id="{E9A38657-609C-4D5B-965E-8D473EAD7A9B}"/>
              </a:ext>
            </a:extLst>
          </p:cNvPr>
          <p:cNvSpPr txBox="1"/>
          <p:nvPr/>
        </p:nvSpPr>
        <p:spPr>
          <a:xfrm>
            <a:off x="112815" y="2502723"/>
            <a:ext cx="11333018"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Trustworthy- able to be relied on as honest and truthful                                                                    </a:t>
            </a:r>
          </a:p>
        </p:txBody>
      </p:sp>
      <p:sp>
        <p:nvSpPr>
          <p:cNvPr id="8" name="TextBox 7">
            <a:extLst>
              <a:ext uri="{FF2B5EF4-FFF2-40B4-BE49-F238E27FC236}">
                <a16:creationId xmlns:a16="http://schemas.microsoft.com/office/drawing/2014/main" id="{E894F011-7683-4EB8-A803-ED6FA51098F5}"/>
              </a:ext>
            </a:extLst>
          </p:cNvPr>
          <p:cNvSpPr txBox="1"/>
          <p:nvPr/>
        </p:nvSpPr>
        <p:spPr>
          <a:xfrm>
            <a:off x="459179" y="3007425"/>
            <a:ext cx="4465123"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Growled-make a low guttural sound   </a:t>
            </a:r>
          </a:p>
        </p:txBody>
      </p:sp>
      <p:sp>
        <p:nvSpPr>
          <p:cNvPr id="9" name="TextBox 8">
            <a:extLst>
              <a:ext uri="{FF2B5EF4-FFF2-40B4-BE49-F238E27FC236}">
                <a16:creationId xmlns:a16="http://schemas.microsoft.com/office/drawing/2014/main" id="{6006C880-0ED0-48EA-A81C-2847C7378AA4}"/>
              </a:ext>
            </a:extLst>
          </p:cNvPr>
          <p:cNvSpPr txBox="1"/>
          <p:nvPr/>
        </p:nvSpPr>
        <p:spPr>
          <a:xfrm>
            <a:off x="261257" y="3492335"/>
            <a:ext cx="4188031"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Trembling- shaking or quivering</a:t>
            </a:r>
          </a:p>
        </p:txBody>
      </p:sp>
      <p:sp>
        <p:nvSpPr>
          <p:cNvPr id="10" name="TextBox 9">
            <a:extLst>
              <a:ext uri="{FF2B5EF4-FFF2-40B4-BE49-F238E27FC236}">
                <a16:creationId xmlns:a16="http://schemas.microsoft.com/office/drawing/2014/main" id="{DC9DC094-DBB8-4FD6-A7F1-D6709F178771}"/>
              </a:ext>
            </a:extLst>
          </p:cNvPr>
          <p:cNvSpPr txBox="1"/>
          <p:nvPr/>
        </p:nvSpPr>
        <p:spPr>
          <a:xfrm>
            <a:off x="142503" y="3937658"/>
            <a:ext cx="4514602"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Snapped- a sudden grab or bite</a:t>
            </a:r>
          </a:p>
        </p:txBody>
      </p:sp>
      <p:sp>
        <p:nvSpPr>
          <p:cNvPr id="11" name="TextBox 10">
            <a:extLst>
              <a:ext uri="{FF2B5EF4-FFF2-40B4-BE49-F238E27FC236}">
                <a16:creationId xmlns:a16="http://schemas.microsoft.com/office/drawing/2014/main" id="{11867F59-CD97-4F3C-9BCF-0731F0EDB1D0}"/>
              </a:ext>
            </a:extLst>
          </p:cNvPr>
          <p:cNvSpPr txBox="1"/>
          <p:nvPr/>
        </p:nvSpPr>
        <p:spPr>
          <a:xfrm>
            <a:off x="142504" y="4392881"/>
            <a:ext cx="7295407"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Tiller- a horizontal bar fitted to the head of a boats rudder</a:t>
            </a:r>
          </a:p>
        </p:txBody>
      </p:sp>
      <p:sp>
        <p:nvSpPr>
          <p:cNvPr id="12" name="TextBox 11">
            <a:extLst>
              <a:ext uri="{FF2B5EF4-FFF2-40B4-BE49-F238E27FC236}">
                <a16:creationId xmlns:a16="http://schemas.microsoft.com/office/drawing/2014/main" id="{B92BB5B0-9128-4C78-BF70-A30B24CF98E6}"/>
              </a:ext>
            </a:extLst>
          </p:cNvPr>
          <p:cNvSpPr txBox="1"/>
          <p:nvPr/>
        </p:nvSpPr>
        <p:spPr>
          <a:xfrm>
            <a:off x="-1045030" y="4828309"/>
            <a:ext cx="8601693"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Crawled- move forward on the hands and knees</a:t>
            </a:r>
          </a:p>
        </p:txBody>
      </p:sp>
      <p:sp>
        <p:nvSpPr>
          <p:cNvPr id="13" name="TextBox 12">
            <a:extLst>
              <a:ext uri="{FF2B5EF4-FFF2-40B4-BE49-F238E27FC236}">
                <a16:creationId xmlns:a16="http://schemas.microsoft.com/office/drawing/2014/main" id="{7E0BA9B8-4680-413A-A7EF-9E5A41FC05CD}"/>
              </a:ext>
            </a:extLst>
          </p:cNvPr>
          <p:cNvSpPr txBox="1"/>
          <p:nvPr/>
        </p:nvSpPr>
        <p:spPr>
          <a:xfrm>
            <a:off x="-1638795" y="5323114"/>
            <a:ext cx="7978238"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Reveal- make known to others</a:t>
            </a:r>
          </a:p>
        </p:txBody>
      </p:sp>
      <p:sp>
        <p:nvSpPr>
          <p:cNvPr id="14" name="TextBox 13">
            <a:extLst>
              <a:ext uri="{FF2B5EF4-FFF2-40B4-BE49-F238E27FC236}">
                <a16:creationId xmlns:a16="http://schemas.microsoft.com/office/drawing/2014/main" id="{CB2FBE21-972D-4849-B693-5E164095DE69}"/>
              </a:ext>
            </a:extLst>
          </p:cNvPr>
          <p:cNvSpPr txBox="1"/>
          <p:nvPr/>
        </p:nvSpPr>
        <p:spPr>
          <a:xfrm>
            <a:off x="-1520043" y="5817919"/>
            <a:ext cx="8255329"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Swarmed- move in or form a swarm</a:t>
            </a:r>
          </a:p>
        </p:txBody>
      </p:sp>
    </p:spTree>
    <p:extLst>
      <p:ext uri="{BB962C8B-B14F-4D97-AF65-F5344CB8AC3E}">
        <p14:creationId xmlns:p14="http://schemas.microsoft.com/office/powerpoint/2010/main" val="3718392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645C58C-E1D8-417C-8E80-D33B533C8FF6}"/>
              </a:ext>
            </a:extLst>
          </p:cNvPr>
          <p:cNvSpPr txBox="1"/>
          <p:nvPr/>
        </p:nvSpPr>
        <p:spPr>
          <a:xfrm>
            <a:off x="577932" y="582880"/>
            <a:ext cx="6454238" cy="70788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dirty="0">
                <a:solidFill>
                  <a:schemeClr val="bg1"/>
                </a:solidFill>
              </a:rPr>
              <a:t>Dictionary of Knowledge-</a:t>
            </a:r>
          </a:p>
        </p:txBody>
      </p:sp>
      <p:sp>
        <p:nvSpPr>
          <p:cNvPr id="5" name="TextBox 4">
            <a:extLst>
              <a:ext uri="{FF2B5EF4-FFF2-40B4-BE49-F238E27FC236}">
                <a16:creationId xmlns:a16="http://schemas.microsoft.com/office/drawing/2014/main" id="{C16E8CB8-5E86-434C-9B2E-FF8CF0607CEF}"/>
              </a:ext>
            </a:extLst>
          </p:cNvPr>
          <p:cNvSpPr txBox="1"/>
          <p:nvPr/>
        </p:nvSpPr>
        <p:spPr>
          <a:xfrm>
            <a:off x="-2272146" y="1374568"/>
            <a:ext cx="9700161"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Sinking- go down below the surface</a:t>
            </a:r>
          </a:p>
        </p:txBody>
      </p:sp>
      <p:sp>
        <p:nvSpPr>
          <p:cNvPr id="6" name="TextBox 5">
            <a:extLst>
              <a:ext uri="{FF2B5EF4-FFF2-40B4-BE49-F238E27FC236}">
                <a16:creationId xmlns:a16="http://schemas.microsoft.com/office/drawing/2014/main" id="{19666E0D-3E9C-4817-951A-FEAC5CDEF65D}"/>
              </a:ext>
            </a:extLst>
          </p:cNvPr>
          <p:cNvSpPr txBox="1"/>
          <p:nvPr/>
        </p:nvSpPr>
        <p:spPr>
          <a:xfrm>
            <a:off x="-15834" y="1859476"/>
            <a:ext cx="7315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Fiercely- in a savagely violent or aggressive in a manner</a:t>
            </a:r>
          </a:p>
        </p:txBody>
      </p:sp>
      <p:sp>
        <p:nvSpPr>
          <p:cNvPr id="7" name="TextBox 6">
            <a:extLst>
              <a:ext uri="{FF2B5EF4-FFF2-40B4-BE49-F238E27FC236}">
                <a16:creationId xmlns:a16="http://schemas.microsoft.com/office/drawing/2014/main" id="{0DC04730-91E7-419E-8D50-782B7811625A}"/>
              </a:ext>
            </a:extLst>
          </p:cNvPr>
          <p:cNvSpPr txBox="1"/>
          <p:nvPr/>
        </p:nvSpPr>
        <p:spPr>
          <a:xfrm>
            <a:off x="-2875809" y="2423555"/>
            <a:ext cx="10175174"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Stolen- past participle of steal</a:t>
            </a:r>
          </a:p>
        </p:txBody>
      </p:sp>
      <p:sp>
        <p:nvSpPr>
          <p:cNvPr id="8" name="TextBox 7">
            <a:extLst>
              <a:ext uri="{FF2B5EF4-FFF2-40B4-BE49-F238E27FC236}">
                <a16:creationId xmlns:a16="http://schemas.microsoft.com/office/drawing/2014/main" id="{9E5CA272-91DE-47FD-9F6F-C456A0FE51F5}"/>
              </a:ext>
            </a:extLst>
          </p:cNvPr>
          <p:cNvSpPr txBox="1"/>
          <p:nvPr/>
        </p:nvSpPr>
        <p:spPr>
          <a:xfrm>
            <a:off x="-2776847" y="2957945"/>
            <a:ext cx="10353303"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Jumped- push oneself of a surface</a:t>
            </a:r>
          </a:p>
        </p:txBody>
      </p:sp>
      <p:sp>
        <p:nvSpPr>
          <p:cNvPr id="9" name="TextBox 8">
            <a:extLst>
              <a:ext uri="{FF2B5EF4-FFF2-40B4-BE49-F238E27FC236}">
                <a16:creationId xmlns:a16="http://schemas.microsoft.com/office/drawing/2014/main" id="{9740BC10-293D-4D7E-9929-5954E494837D}"/>
              </a:ext>
            </a:extLst>
          </p:cNvPr>
          <p:cNvSpPr txBox="1"/>
          <p:nvPr/>
        </p:nvSpPr>
        <p:spPr>
          <a:xfrm>
            <a:off x="-1153887" y="3472542"/>
            <a:ext cx="7760524"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Hastily- with excessive speed or urgency</a:t>
            </a:r>
          </a:p>
        </p:txBody>
      </p:sp>
      <p:sp>
        <p:nvSpPr>
          <p:cNvPr id="10" name="TextBox 9">
            <a:extLst>
              <a:ext uri="{FF2B5EF4-FFF2-40B4-BE49-F238E27FC236}">
                <a16:creationId xmlns:a16="http://schemas.microsoft.com/office/drawing/2014/main" id="{4845A632-A7FF-4E68-B0FB-FF4024AFB725}"/>
              </a:ext>
            </a:extLst>
          </p:cNvPr>
          <p:cNvSpPr txBox="1"/>
          <p:nvPr/>
        </p:nvSpPr>
        <p:spPr>
          <a:xfrm>
            <a:off x="-2192978" y="3907971"/>
            <a:ext cx="8938161"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Glowing- expressing great praise</a:t>
            </a:r>
          </a:p>
        </p:txBody>
      </p:sp>
      <p:sp>
        <p:nvSpPr>
          <p:cNvPr id="11" name="TextBox 10">
            <a:extLst>
              <a:ext uri="{FF2B5EF4-FFF2-40B4-BE49-F238E27FC236}">
                <a16:creationId xmlns:a16="http://schemas.microsoft.com/office/drawing/2014/main" id="{7C430D68-DB18-470D-91C2-B6CD3E973C53}"/>
              </a:ext>
            </a:extLst>
          </p:cNvPr>
          <p:cNvSpPr txBox="1"/>
          <p:nvPr/>
        </p:nvSpPr>
        <p:spPr>
          <a:xfrm>
            <a:off x="409698" y="4363192"/>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Removed- take away</a:t>
            </a:r>
          </a:p>
        </p:txBody>
      </p:sp>
      <p:sp>
        <p:nvSpPr>
          <p:cNvPr id="12" name="TextBox 11">
            <a:extLst>
              <a:ext uri="{FF2B5EF4-FFF2-40B4-BE49-F238E27FC236}">
                <a16:creationId xmlns:a16="http://schemas.microsoft.com/office/drawing/2014/main" id="{81343D52-B1D4-4692-913D-F91BC8675CC7}"/>
              </a:ext>
            </a:extLst>
          </p:cNvPr>
          <p:cNvSpPr txBox="1"/>
          <p:nvPr/>
        </p:nvSpPr>
        <p:spPr>
          <a:xfrm>
            <a:off x="5575464" y="4056412"/>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en-US" dirty="0">
              <a:solidFill>
                <a:schemeClr val="bg1"/>
              </a:solidFill>
            </a:endParaRPr>
          </a:p>
        </p:txBody>
      </p:sp>
      <p:sp>
        <p:nvSpPr>
          <p:cNvPr id="13" name="TextBox 12">
            <a:extLst>
              <a:ext uri="{FF2B5EF4-FFF2-40B4-BE49-F238E27FC236}">
                <a16:creationId xmlns:a16="http://schemas.microsoft.com/office/drawing/2014/main" id="{661B2905-7998-49A4-A1F3-75F455B8C1E4}"/>
              </a:ext>
            </a:extLst>
          </p:cNvPr>
          <p:cNvSpPr txBox="1"/>
          <p:nvPr/>
        </p:nvSpPr>
        <p:spPr>
          <a:xfrm>
            <a:off x="-1322121" y="4877789"/>
            <a:ext cx="866107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Concentrated- wholly directed to one thing </a:t>
            </a:r>
          </a:p>
        </p:txBody>
      </p:sp>
      <p:sp>
        <p:nvSpPr>
          <p:cNvPr id="14" name="TextBox 13">
            <a:extLst>
              <a:ext uri="{FF2B5EF4-FFF2-40B4-BE49-F238E27FC236}">
                <a16:creationId xmlns:a16="http://schemas.microsoft.com/office/drawing/2014/main" id="{69B8A02D-35E2-4A51-856F-1D4E68D4BF90}"/>
              </a:ext>
            </a:extLst>
          </p:cNvPr>
          <p:cNvSpPr txBox="1"/>
          <p:nvPr/>
        </p:nvSpPr>
        <p:spPr>
          <a:xfrm>
            <a:off x="-1351808" y="5372594"/>
            <a:ext cx="6761018"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Abhorrent- inspiring disgust</a:t>
            </a:r>
          </a:p>
        </p:txBody>
      </p:sp>
      <p:sp>
        <p:nvSpPr>
          <p:cNvPr id="15" name="TextBox 14">
            <a:extLst>
              <a:ext uri="{FF2B5EF4-FFF2-40B4-BE49-F238E27FC236}">
                <a16:creationId xmlns:a16="http://schemas.microsoft.com/office/drawing/2014/main" id="{6D7D1C63-C828-42A2-B10A-B4981B2CE84A}"/>
              </a:ext>
            </a:extLst>
          </p:cNvPr>
          <p:cNvSpPr txBox="1"/>
          <p:nvPr/>
        </p:nvSpPr>
        <p:spPr>
          <a:xfrm>
            <a:off x="3958" y="5827815"/>
            <a:ext cx="4227615"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Leaned- be in or move into</a:t>
            </a:r>
          </a:p>
        </p:txBody>
      </p:sp>
    </p:spTree>
    <p:extLst>
      <p:ext uri="{BB962C8B-B14F-4D97-AF65-F5344CB8AC3E}">
        <p14:creationId xmlns:p14="http://schemas.microsoft.com/office/powerpoint/2010/main" val="1521887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7AD651F-CF45-41BF-B09A-A39518592CF0}"/>
              </a:ext>
            </a:extLst>
          </p:cNvPr>
          <p:cNvSpPr txBox="1"/>
          <p:nvPr/>
        </p:nvSpPr>
        <p:spPr>
          <a:xfrm>
            <a:off x="1052944" y="820386"/>
            <a:ext cx="9611096" cy="5847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solidFill>
                  <a:schemeClr val="bg1"/>
                </a:solidFill>
              </a:rPr>
              <a:t>Page Numbers of Dictionary of Knowledge</a:t>
            </a:r>
          </a:p>
        </p:txBody>
      </p:sp>
      <p:sp>
        <p:nvSpPr>
          <p:cNvPr id="5" name="TextBox 4">
            <a:extLst>
              <a:ext uri="{FF2B5EF4-FFF2-40B4-BE49-F238E27FC236}">
                <a16:creationId xmlns:a16="http://schemas.microsoft.com/office/drawing/2014/main" id="{6C2D31B5-84CD-4565-B35E-42019F84A6B3}"/>
              </a:ext>
            </a:extLst>
          </p:cNvPr>
          <p:cNvSpPr txBox="1"/>
          <p:nvPr/>
        </p:nvSpPr>
        <p:spPr>
          <a:xfrm>
            <a:off x="3959" y="1661555"/>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Fiend- </a:t>
            </a:r>
            <a:r>
              <a:rPr lang="en-US" dirty="0" err="1">
                <a:solidFill>
                  <a:schemeClr val="bg1"/>
                </a:solidFill>
              </a:rPr>
              <a:t>pg</a:t>
            </a:r>
            <a:r>
              <a:rPr lang="en-US" dirty="0">
                <a:solidFill>
                  <a:schemeClr val="bg1"/>
                </a:solidFill>
              </a:rPr>
              <a:t> 191</a:t>
            </a:r>
          </a:p>
        </p:txBody>
      </p:sp>
      <p:sp>
        <p:nvSpPr>
          <p:cNvPr id="6" name="TextBox 5">
            <a:extLst>
              <a:ext uri="{FF2B5EF4-FFF2-40B4-BE49-F238E27FC236}">
                <a16:creationId xmlns:a16="http://schemas.microsoft.com/office/drawing/2014/main" id="{6270BC8B-A39E-491A-B10A-260A1C367816}"/>
              </a:ext>
            </a:extLst>
          </p:cNvPr>
          <p:cNvSpPr txBox="1"/>
          <p:nvPr/>
        </p:nvSpPr>
        <p:spPr>
          <a:xfrm>
            <a:off x="-55419" y="2027710"/>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Tug- </a:t>
            </a:r>
            <a:r>
              <a:rPr lang="en-US" dirty="0" err="1">
                <a:solidFill>
                  <a:schemeClr val="bg1"/>
                </a:solidFill>
              </a:rPr>
              <a:t>pg</a:t>
            </a:r>
            <a:r>
              <a:rPr lang="en-US" dirty="0">
                <a:solidFill>
                  <a:schemeClr val="bg1"/>
                </a:solidFill>
              </a:rPr>
              <a:t> 190</a:t>
            </a:r>
          </a:p>
        </p:txBody>
      </p:sp>
      <p:sp>
        <p:nvSpPr>
          <p:cNvPr id="7" name="TextBox 6">
            <a:extLst>
              <a:ext uri="{FF2B5EF4-FFF2-40B4-BE49-F238E27FC236}">
                <a16:creationId xmlns:a16="http://schemas.microsoft.com/office/drawing/2014/main" id="{FEDAF8C9-D097-4F41-9418-33306B455297}"/>
              </a:ext>
            </a:extLst>
          </p:cNvPr>
          <p:cNvSpPr txBox="1"/>
          <p:nvPr/>
        </p:nvSpPr>
        <p:spPr>
          <a:xfrm>
            <a:off x="310737" y="2482932"/>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Trustworthy- </a:t>
            </a:r>
            <a:r>
              <a:rPr lang="en-US" dirty="0" err="1">
                <a:solidFill>
                  <a:schemeClr val="bg1"/>
                </a:solidFill>
              </a:rPr>
              <a:t>pg</a:t>
            </a:r>
            <a:r>
              <a:rPr lang="en-US" dirty="0">
                <a:solidFill>
                  <a:schemeClr val="bg1"/>
                </a:solidFill>
              </a:rPr>
              <a:t> 100</a:t>
            </a:r>
          </a:p>
        </p:txBody>
      </p:sp>
      <p:sp>
        <p:nvSpPr>
          <p:cNvPr id="8" name="TextBox 7">
            <a:extLst>
              <a:ext uri="{FF2B5EF4-FFF2-40B4-BE49-F238E27FC236}">
                <a16:creationId xmlns:a16="http://schemas.microsoft.com/office/drawing/2014/main" id="{D186FF31-69E7-4CEE-823E-04595C3B000D}"/>
              </a:ext>
            </a:extLst>
          </p:cNvPr>
          <p:cNvSpPr txBox="1"/>
          <p:nvPr/>
        </p:nvSpPr>
        <p:spPr>
          <a:xfrm>
            <a:off x="132607" y="2938152"/>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Growled –</a:t>
            </a:r>
            <a:r>
              <a:rPr lang="en-US" dirty="0" err="1">
                <a:solidFill>
                  <a:schemeClr val="bg1"/>
                </a:solidFill>
              </a:rPr>
              <a:t>pg</a:t>
            </a:r>
            <a:r>
              <a:rPr lang="en-US" dirty="0">
                <a:solidFill>
                  <a:schemeClr val="bg1"/>
                </a:solidFill>
              </a:rPr>
              <a:t> 94</a:t>
            </a:r>
          </a:p>
        </p:txBody>
      </p:sp>
      <p:sp>
        <p:nvSpPr>
          <p:cNvPr id="9" name="TextBox 8">
            <a:extLst>
              <a:ext uri="{FF2B5EF4-FFF2-40B4-BE49-F238E27FC236}">
                <a16:creationId xmlns:a16="http://schemas.microsoft.com/office/drawing/2014/main" id="{A6500D8C-724C-4FBF-85BC-E04C26356DEB}"/>
              </a:ext>
            </a:extLst>
          </p:cNvPr>
          <p:cNvSpPr txBox="1"/>
          <p:nvPr/>
        </p:nvSpPr>
        <p:spPr>
          <a:xfrm>
            <a:off x="251360" y="3393374"/>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Trembling- </a:t>
            </a:r>
            <a:r>
              <a:rPr lang="en-US" dirty="0" err="1">
                <a:solidFill>
                  <a:schemeClr val="bg1"/>
                </a:solidFill>
              </a:rPr>
              <a:t>pg</a:t>
            </a:r>
            <a:r>
              <a:rPr lang="en-US" dirty="0">
                <a:solidFill>
                  <a:schemeClr val="bg1"/>
                </a:solidFill>
              </a:rPr>
              <a:t> 180</a:t>
            </a:r>
          </a:p>
        </p:txBody>
      </p:sp>
      <p:sp>
        <p:nvSpPr>
          <p:cNvPr id="10" name="TextBox 9">
            <a:extLst>
              <a:ext uri="{FF2B5EF4-FFF2-40B4-BE49-F238E27FC236}">
                <a16:creationId xmlns:a16="http://schemas.microsoft.com/office/drawing/2014/main" id="{F47CD41D-07E1-4C21-A370-71F8B272DB31}"/>
              </a:ext>
            </a:extLst>
          </p:cNvPr>
          <p:cNvSpPr txBox="1"/>
          <p:nvPr/>
        </p:nvSpPr>
        <p:spPr>
          <a:xfrm>
            <a:off x="132607" y="3848594"/>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Snapped- </a:t>
            </a:r>
            <a:r>
              <a:rPr lang="en-US" dirty="0" err="1">
                <a:solidFill>
                  <a:schemeClr val="bg1"/>
                </a:solidFill>
              </a:rPr>
              <a:t>pg</a:t>
            </a:r>
            <a:r>
              <a:rPr lang="en-US" dirty="0">
                <a:solidFill>
                  <a:schemeClr val="bg1"/>
                </a:solidFill>
              </a:rPr>
              <a:t> 68</a:t>
            </a:r>
            <a:endParaRPr lang="en-US" dirty="0" err="1">
              <a:solidFill>
                <a:schemeClr val="bg1"/>
              </a:solidFill>
            </a:endParaRPr>
          </a:p>
        </p:txBody>
      </p:sp>
      <p:sp>
        <p:nvSpPr>
          <p:cNvPr id="11" name="TextBox 10">
            <a:extLst>
              <a:ext uri="{FF2B5EF4-FFF2-40B4-BE49-F238E27FC236}">
                <a16:creationId xmlns:a16="http://schemas.microsoft.com/office/drawing/2014/main" id="{42996DCC-80CD-40A8-9C3B-9FA028946EC3}"/>
              </a:ext>
            </a:extLst>
          </p:cNvPr>
          <p:cNvSpPr txBox="1"/>
          <p:nvPr/>
        </p:nvSpPr>
        <p:spPr>
          <a:xfrm>
            <a:off x="-104899" y="4303816"/>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Tiller-</a:t>
            </a:r>
            <a:r>
              <a:rPr lang="en-US" dirty="0" err="1">
                <a:solidFill>
                  <a:schemeClr val="bg1"/>
                </a:solidFill>
              </a:rPr>
              <a:t>pg</a:t>
            </a:r>
            <a:r>
              <a:rPr lang="en-US" dirty="0">
                <a:solidFill>
                  <a:schemeClr val="bg1"/>
                </a:solidFill>
              </a:rPr>
              <a:t> 198</a:t>
            </a:r>
          </a:p>
        </p:txBody>
      </p:sp>
      <p:sp>
        <p:nvSpPr>
          <p:cNvPr id="12" name="TextBox 11">
            <a:extLst>
              <a:ext uri="{FF2B5EF4-FFF2-40B4-BE49-F238E27FC236}">
                <a16:creationId xmlns:a16="http://schemas.microsoft.com/office/drawing/2014/main" id="{987F5CF2-AF2C-4886-93EC-92D5482C24B5}"/>
              </a:ext>
            </a:extLst>
          </p:cNvPr>
          <p:cNvSpPr txBox="1"/>
          <p:nvPr/>
        </p:nvSpPr>
        <p:spPr>
          <a:xfrm>
            <a:off x="132607" y="4759035"/>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Crawled- </a:t>
            </a:r>
            <a:r>
              <a:rPr lang="en-US" dirty="0" err="1">
                <a:solidFill>
                  <a:schemeClr val="bg1"/>
                </a:solidFill>
              </a:rPr>
              <a:t>pg</a:t>
            </a:r>
            <a:r>
              <a:rPr lang="en-US" dirty="0">
                <a:solidFill>
                  <a:schemeClr val="bg1"/>
                </a:solidFill>
              </a:rPr>
              <a:t> 78</a:t>
            </a:r>
          </a:p>
        </p:txBody>
      </p:sp>
      <p:sp>
        <p:nvSpPr>
          <p:cNvPr id="13" name="TextBox 12">
            <a:extLst>
              <a:ext uri="{FF2B5EF4-FFF2-40B4-BE49-F238E27FC236}">
                <a16:creationId xmlns:a16="http://schemas.microsoft.com/office/drawing/2014/main" id="{43763A79-377A-4063-99CB-FC1F0A6BC262}"/>
              </a:ext>
            </a:extLst>
          </p:cNvPr>
          <p:cNvSpPr txBox="1"/>
          <p:nvPr/>
        </p:nvSpPr>
        <p:spPr>
          <a:xfrm>
            <a:off x="93022" y="5214257"/>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Reveal- </a:t>
            </a:r>
            <a:r>
              <a:rPr lang="en-US" dirty="0" err="1">
                <a:solidFill>
                  <a:schemeClr val="bg1"/>
                </a:solidFill>
              </a:rPr>
              <a:t>pg</a:t>
            </a:r>
            <a:r>
              <a:rPr lang="en-US" dirty="0">
                <a:solidFill>
                  <a:schemeClr val="bg1"/>
                </a:solidFill>
              </a:rPr>
              <a:t> 76</a:t>
            </a:r>
          </a:p>
        </p:txBody>
      </p:sp>
      <p:sp>
        <p:nvSpPr>
          <p:cNvPr id="14" name="TextBox 13">
            <a:extLst>
              <a:ext uri="{FF2B5EF4-FFF2-40B4-BE49-F238E27FC236}">
                <a16:creationId xmlns:a16="http://schemas.microsoft.com/office/drawing/2014/main" id="{90A7B662-C077-4FAC-A2B6-6046705BEE8F}"/>
              </a:ext>
            </a:extLst>
          </p:cNvPr>
          <p:cNvSpPr txBox="1"/>
          <p:nvPr/>
        </p:nvSpPr>
        <p:spPr>
          <a:xfrm>
            <a:off x="201880" y="5580412"/>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rPr>
              <a:t>Swarmed- </a:t>
            </a:r>
            <a:r>
              <a:rPr lang="en-US" dirty="0" err="1">
                <a:solidFill>
                  <a:schemeClr val="bg1"/>
                </a:solidFill>
              </a:rPr>
              <a:t>pg</a:t>
            </a:r>
            <a:r>
              <a:rPr lang="en-US" dirty="0">
                <a:solidFill>
                  <a:schemeClr val="bg1"/>
                </a:solidFill>
              </a:rPr>
              <a:t> 65</a:t>
            </a:r>
          </a:p>
        </p:txBody>
      </p:sp>
    </p:spTree>
    <p:extLst>
      <p:ext uri="{BB962C8B-B14F-4D97-AF65-F5344CB8AC3E}">
        <p14:creationId xmlns:p14="http://schemas.microsoft.com/office/powerpoint/2010/main" val="11565567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Atlas</Template>
  <Application>Microsoft Office PowerPoint</Application>
  <PresentationFormat>Widescreen</PresentationFormat>
  <Slides>15</Slides>
  <Notes>0</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Ion Boardroom</vt:lpstr>
      <vt:lpstr>A Series of Unfortunate Events: The Wide Window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1328</cp:revision>
  <dcterms:created xsi:type="dcterms:W3CDTF">2013-07-15T20:26:40Z</dcterms:created>
  <dcterms:modified xsi:type="dcterms:W3CDTF">2018-10-19T04:55:04Z</dcterms:modified>
</cp:coreProperties>
</file>